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6" r:id="rId3"/>
    <p:sldId id="277" r:id="rId4"/>
    <p:sldId id="278" r:id="rId5"/>
    <p:sldId id="280" r:id="rId6"/>
    <p:sldId id="281" r:id="rId7"/>
    <p:sldId id="282" r:id="rId8"/>
    <p:sldId id="28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5EDA0C-99D7-4969-8D8F-36F74F4DA9A5}" type="datetimeFigureOut">
              <a:rPr lang="en-US" smtClean="0"/>
              <a:pPr/>
              <a:t>2/20/2008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7F2C1-B9A1-4DED-BD0D-01EC998DF7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38400" y="6324600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6" name="Picture 2" descr="u:\pc\win_data\my documents\My Pictures\UNCC_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477000" y="6305550"/>
            <a:ext cx="2505075" cy="5524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ArCADe Laboratory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4800"/>
            <a:ext cx="7620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Grid solver example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Gauss-Seidel (near-neighbor) sweeps to convergence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interior n-by-n points of (n+2)-by-(n+2) updated in each sweep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updates done in-place in grid, and diff. from prev. value computed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accumulate partial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diffs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into global diff at end of every sweep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check if error has converged (to within a tolerance parameter)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 if so, exit solver; if not, do another sweep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85800"/>
            <a:ext cx="65532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6027" y="3581400"/>
            <a:ext cx="7749022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4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Sequential Version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85800"/>
            <a:ext cx="65532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57936" y="1066800"/>
            <a:ext cx="602813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48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Concurrency O(n) along anti-diagonals, serialization O(n) along diag.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Retain loop structure, use pt-to-pt synch; Problem: too many synch ops.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Restructure loops, use global synch; imbalance and too much synch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85800"/>
            <a:ext cx="65532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057400"/>
            <a:ext cx="3162176" cy="2219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57200" y="30480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First Parallel Version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48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Exploit application knowledge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Reorder grid traversal: red-black ordering</a:t>
            </a:r>
          </a:p>
          <a:p>
            <a:pPr>
              <a:buFont typeface="Arial" pitchFamily="34" charset="0"/>
              <a:buChar char="•"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Different ordering of updates: may converge quicker or slower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Red sweep and black sweep are each fully parallel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Global synch between them (conservative but convenient)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Ocean uses red-black; we use simpler, asynchronous one to illustrate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no red-black, simply ignore dependences within sweep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sequential order same as original, parallel program nondeterministic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85800"/>
            <a:ext cx="65532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295400"/>
            <a:ext cx="3773252" cy="2081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304800"/>
            <a:ext cx="84582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Assignment</a:t>
            </a:r>
          </a:p>
          <a:p>
            <a:pPr>
              <a:buFont typeface="Arial" pitchFamily="34" charset="0"/>
              <a:buChar char="•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Static assignments (given decomposition into rows)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block assignment of rows: Row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assigned to process floor(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/p)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cyclic assignment of rows: process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is assigned rows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i+p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and so on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Dynamic assignment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get a row index, work on the row, get a new row, and so 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Static assignment into rows reduces concurrency (from n to p)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block assign. reduces communication by keeping adjacent rows together</a:t>
            </a:r>
          </a:p>
          <a:p>
            <a:pPr lvl="1">
              <a:buFont typeface="Wingdings" pitchFamily="2" charset="2"/>
              <a:buChar char="§"/>
            </a:pPr>
            <a:endParaRPr lang="en-US" b="1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685800"/>
            <a:ext cx="6553200" cy="158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2057400"/>
            <a:ext cx="2970816" cy="214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MATRIX MULTIPLICATION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 fontScale="92500" lnSpcReduction="2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The product of an </a:t>
            </a:r>
            <a:r>
              <a:rPr lang="en-US" sz="2800" i="1" dirty="0" smtClean="0">
                <a:latin typeface="Times New Roman" pitchFamily="18" charset="0"/>
              </a:rPr>
              <a:t>m x n </a:t>
            </a:r>
            <a:r>
              <a:rPr lang="en-US" sz="2800" dirty="0" smtClean="0">
                <a:latin typeface="Times New Roman" pitchFamily="18" charset="0"/>
              </a:rPr>
              <a:t>matrix A by an </a:t>
            </a:r>
            <a:r>
              <a:rPr lang="en-US" sz="2800" i="1" dirty="0" smtClean="0">
                <a:latin typeface="Times New Roman" pitchFamily="18" charset="0"/>
              </a:rPr>
              <a:t>n x k </a:t>
            </a:r>
            <a:r>
              <a:rPr lang="en-US" sz="2800" dirty="0" smtClean="0">
                <a:latin typeface="Times New Roman" pitchFamily="18" charset="0"/>
              </a:rPr>
              <a:t>matrix B is an </a:t>
            </a:r>
            <a:r>
              <a:rPr lang="en-US" sz="2800" i="1" dirty="0" smtClean="0">
                <a:latin typeface="Times New Roman" pitchFamily="18" charset="0"/>
              </a:rPr>
              <a:t>m x k</a:t>
            </a:r>
            <a:r>
              <a:rPr lang="en-US" sz="2800" dirty="0" smtClean="0">
                <a:latin typeface="Times New Roman" pitchFamily="18" charset="0"/>
              </a:rPr>
              <a:t> matrix C.</a:t>
            </a:r>
          </a:p>
          <a:p>
            <a:pPr algn="l"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The </a:t>
            </a:r>
            <a:r>
              <a:rPr lang="en-US" sz="2800" dirty="0" smtClean="0">
                <a:latin typeface="Times New Roman" pitchFamily="18" charset="0"/>
              </a:rPr>
              <a:t>pseudo code is :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procedure </a:t>
            </a:r>
            <a:r>
              <a:rPr lang="en-US" sz="2800" dirty="0" err="1" smtClean="0">
                <a:latin typeface="Times New Roman" pitchFamily="18" charset="0"/>
              </a:rPr>
              <a:t>matrix_multiplication</a:t>
            </a:r>
            <a:r>
              <a:rPr lang="en-US" sz="2800" dirty="0" smtClean="0">
                <a:latin typeface="Times New Roman" pitchFamily="18" charset="0"/>
              </a:rPr>
              <a:t>(A, B, C) is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for </a:t>
            </a:r>
            <a:r>
              <a:rPr lang="en-US" sz="2800" i="1" dirty="0" err="1" smtClean="0">
                <a:latin typeface="Times New Roman" pitchFamily="18" charset="0"/>
              </a:rPr>
              <a:t>i</a:t>
            </a:r>
            <a:r>
              <a:rPr lang="en-US" sz="2800" dirty="0" smtClean="0">
                <a:latin typeface="Times New Roman" pitchFamily="18" charset="0"/>
              </a:rPr>
              <a:t> = 1 to </a:t>
            </a:r>
            <a:r>
              <a:rPr lang="en-US" sz="2800" i="1" dirty="0" smtClean="0">
                <a:latin typeface="Times New Roman" pitchFamily="18" charset="0"/>
              </a:rPr>
              <a:t>m </a:t>
            </a:r>
            <a:r>
              <a:rPr lang="en-US" sz="2800" dirty="0" smtClean="0">
                <a:latin typeface="Times New Roman" pitchFamily="18" charset="0"/>
              </a:rPr>
              <a:t>do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for </a:t>
            </a:r>
            <a:r>
              <a:rPr lang="en-US" sz="2800" i="1" dirty="0" smtClean="0">
                <a:latin typeface="Times New Roman" pitchFamily="18" charset="0"/>
              </a:rPr>
              <a:t>j</a:t>
            </a:r>
            <a:r>
              <a:rPr lang="en-US" sz="2800" dirty="0" smtClean="0">
                <a:latin typeface="Times New Roman" pitchFamily="18" charset="0"/>
              </a:rPr>
              <a:t> = 1 to </a:t>
            </a:r>
            <a:r>
              <a:rPr lang="en-US" sz="2800" i="1" dirty="0" smtClean="0">
                <a:latin typeface="Times New Roman" pitchFamily="18" charset="0"/>
              </a:rPr>
              <a:t>k</a:t>
            </a:r>
            <a:r>
              <a:rPr lang="en-US" sz="2800" dirty="0" smtClean="0">
                <a:latin typeface="Times New Roman" pitchFamily="18" charset="0"/>
              </a:rPr>
              <a:t> do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	</a:t>
            </a:r>
            <a:r>
              <a:rPr lang="en-US" sz="2800" i="1" dirty="0" err="1" smtClean="0">
                <a:latin typeface="Times New Roman" pitchFamily="18" charset="0"/>
              </a:rPr>
              <a:t>c</a:t>
            </a:r>
            <a:r>
              <a:rPr lang="en-US" sz="1600" i="1" dirty="0" err="1" smtClean="0">
                <a:latin typeface="Times New Roman" pitchFamily="18" charset="0"/>
              </a:rPr>
              <a:t>ij</a:t>
            </a:r>
            <a:r>
              <a:rPr lang="en-US" sz="2800" dirty="0" smtClean="0">
                <a:latin typeface="Times New Roman" pitchFamily="18" charset="0"/>
              </a:rPr>
              <a:t> = 0;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	for </a:t>
            </a:r>
            <a:r>
              <a:rPr lang="en-US" sz="2800" i="1" dirty="0" smtClean="0">
                <a:latin typeface="Times New Roman" pitchFamily="18" charset="0"/>
              </a:rPr>
              <a:t>s </a:t>
            </a:r>
            <a:r>
              <a:rPr lang="en-US" sz="2800" dirty="0" smtClean="0">
                <a:latin typeface="Times New Roman" pitchFamily="18" charset="0"/>
              </a:rPr>
              <a:t>= 1 to </a:t>
            </a:r>
            <a:r>
              <a:rPr lang="en-US" sz="2800" i="1" dirty="0" smtClean="0">
                <a:latin typeface="Times New Roman" pitchFamily="18" charset="0"/>
              </a:rPr>
              <a:t>n </a:t>
            </a:r>
            <a:r>
              <a:rPr lang="en-US" sz="2800" dirty="0" smtClean="0">
                <a:latin typeface="Times New Roman" pitchFamily="18" charset="0"/>
              </a:rPr>
              <a:t>do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		 </a:t>
            </a:r>
            <a:r>
              <a:rPr lang="en-US" sz="2800" i="1" dirty="0" err="1" smtClean="0">
                <a:latin typeface="Times New Roman" pitchFamily="18" charset="0"/>
              </a:rPr>
              <a:t>c</a:t>
            </a:r>
            <a:r>
              <a:rPr lang="en-US" sz="1600" i="1" dirty="0" err="1" smtClean="0">
                <a:latin typeface="Times New Roman" pitchFamily="18" charset="0"/>
              </a:rPr>
              <a:t>ij</a:t>
            </a:r>
            <a:r>
              <a:rPr lang="en-US" sz="2800" dirty="0" smtClean="0">
                <a:latin typeface="Times New Roman" pitchFamily="18" charset="0"/>
              </a:rPr>
              <a:t> = </a:t>
            </a:r>
            <a:r>
              <a:rPr lang="en-US" sz="2800" i="1" dirty="0" err="1" smtClean="0">
                <a:latin typeface="Times New Roman" pitchFamily="18" charset="0"/>
              </a:rPr>
              <a:t>c</a:t>
            </a:r>
            <a:r>
              <a:rPr lang="en-US" sz="1600" i="1" dirty="0" err="1" smtClean="0">
                <a:latin typeface="Times New Roman" pitchFamily="18" charset="0"/>
              </a:rPr>
              <a:t>ij</a:t>
            </a:r>
            <a:r>
              <a:rPr lang="en-US" sz="2800" dirty="0" smtClean="0">
                <a:latin typeface="Times New Roman" pitchFamily="18" charset="0"/>
              </a:rPr>
              <a:t> + (</a:t>
            </a:r>
            <a:r>
              <a:rPr lang="en-US" sz="2800" i="1" dirty="0" err="1" smtClean="0">
                <a:latin typeface="Times New Roman" pitchFamily="18" charset="0"/>
              </a:rPr>
              <a:t>a</a:t>
            </a:r>
            <a:r>
              <a:rPr lang="en-US" sz="1600" i="1" dirty="0" err="1" smtClean="0">
                <a:latin typeface="Times New Roman" pitchFamily="18" charset="0"/>
              </a:rPr>
              <a:t>is</a:t>
            </a:r>
            <a:r>
              <a:rPr lang="en-US" sz="2800" dirty="0" smtClean="0">
                <a:latin typeface="Times New Roman" pitchFamily="18" charset="0"/>
              </a:rPr>
              <a:t> * </a:t>
            </a:r>
            <a:r>
              <a:rPr lang="en-US" sz="2800" i="1" dirty="0" err="1" smtClean="0">
                <a:latin typeface="Times New Roman" pitchFamily="18" charset="0"/>
              </a:rPr>
              <a:t>b</a:t>
            </a:r>
            <a:r>
              <a:rPr lang="en-US" sz="1600" i="1" dirty="0" err="1" smtClean="0">
                <a:latin typeface="Times New Roman" pitchFamily="18" charset="0"/>
              </a:rPr>
              <a:t>sj</a:t>
            </a:r>
            <a:r>
              <a:rPr lang="en-US" sz="2800" dirty="0" smtClean="0">
                <a:latin typeface="Times New Roman" pitchFamily="18" charset="0"/>
              </a:rPr>
              <a:t>);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	end for;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	end for;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	end for;</a:t>
            </a:r>
          </a:p>
          <a:p>
            <a:pPr algn="l" eaLnBrk="1" hangingPunct="1">
              <a:lnSpc>
                <a:spcPct val="80000"/>
              </a:lnSpc>
            </a:pPr>
            <a:endParaRPr lang="en-US" sz="2800" dirty="0" smtClean="0">
              <a:latin typeface="Times New Roman" pitchFamily="18" charset="0"/>
            </a:endParaRPr>
          </a:p>
          <a:p>
            <a:pPr algn="l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This procedure takes </a:t>
            </a:r>
            <a:r>
              <a:rPr lang="en-US" sz="2800" i="1" dirty="0" smtClean="0">
                <a:latin typeface="Times New Roman" pitchFamily="18" charset="0"/>
              </a:rPr>
              <a:t>m*k*n</a:t>
            </a:r>
            <a:r>
              <a:rPr lang="en-US" sz="2800" dirty="0" smtClean="0">
                <a:latin typeface="Times New Roman" pitchFamily="18" charset="0"/>
              </a:rPr>
              <a:t> steps.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800" dirty="0" smtClean="0">
                <a:latin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MATRIX MULTIPLICATION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839200" cy="381000"/>
          </a:xfrm>
        </p:spPr>
        <p:txBody>
          <a:bodyPr>
            <a:normAutofit fontScale="92500" lnSpcReduction="10000"/>
          </a:bodyPr>
          <a:lstStyle/>
          <a:p>
            <a:pPr algn="l" eaLnBrk="1" hangingPunct="1">
              <a:lnSpc>
                <a:spcPct val="80000"/>
              </a:lnSpc>
            </a:pPr>
            <a:r>
              <a:rPr lang="en-US" sz="2800" smtClean="0">
                <a:latin typeface="Times New Roman" pitchFamily="18" charset="0"/>
              </a:rPr>
              <a:t>Mesh Matrix multiplication:</a:t>
            </a:r>
          </a:p>
          <a:p>
            <a:pPr algn="l" eaLnBrk="1" hangingPunct="1">
              <a:lnSpc>
                <a:spcPct val="80000"/>
              </a:lnSpc>
            </a:pPr>
            <a:endParaRPr lang="en-US" sz="2800" smtClean="0">
              <a:latin typeface="Times New Roman" pitchFamily="18" charset="0"/>
            </a:endParaRP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524000"/>
            <a:ext cx="5562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MATRIX MULTIPLICATION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1143000"/>
            <a:ext cx="8839200" cy="55626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Mesh Matrix Multiplication: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procedure </a:t>
            </a:r>
            <a:r>
              <a:rPr lang="en-US" sz="2000" dirty="0" err="1" smtClean="0">
                <a:latin typeface="Times New Roman" pitchFamily="18" charset="0"/>
              </a:rPr>
              <a:t>mesh_matrix_multiplication</a:t>
            </a:r>
            <a:r>
              <a:rPr lang="en-US" sz="2000" dirty="0" smtClean="0">
                <a:latin typeface="Times New Roman" pitchFamily="18" charset="0"/>
              </a:rPr>
              <a:t>(A, B, C)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for </a:t>
            </a:r>
            <a:r>
              <a:rPr lang="en-US" sz="2000" i="1" dirty="0" err="1" smtClean="0">
                <a:latin typeface="Times New Roman" pitchFamily="18" charset="0"/>
              </a:rPr>
              <a:t>i</a:t>
            </a:r>
            <a:r>
              <a:rPr lang="en-US" sz="2000" dirty="0" smtClean="0">
                <a:latin typeface="Times New Roman" pitchFamily="18" charset="0"/>
              </a:rPr>
              <a:t> = 1 to </a:t>
            </a:r>
            <a:r>
              <a:rPr lang="en-US" sz="2000" i="1" dirty="0" smtClean="0">
                <a:latin typeface="Times New Roman" pitchFamily="18" charset="0"/>
              </a:rPr>
              <a:t>m</a:t>
            </a:r>
            <a:r>
              <a:rPr lang="en-US" sz="2000" dirty="0" smtClean="0">
                <a:latin typeface="Times New Roman" pitchFamily="18" charset="0"/>
              </a:rPr>
              <a:t> do in parallel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    for </a:t>
            </a:r>
            <a:r>
              <a:rPr lang="en-US" sz="2000" i="1" dirty="0" smtClean="0">
                <a:latin typeface="Times New Roman" pitchFamily="18" charset="0"/>
              </a:rPr>
              <a:t>j</a:t>
            </a:r>
            <a:r>
              <a:rPr lang="en-US" sz="2000" dirty="0" smtClean="0">
                <a:latin typeface="Times New Roman" pitchFamily="18" charset="0"/>
              </a:rPr>
              <a:t> = 1 to </a:t>
            </a:r>
            <a:r>
              <a:rPr lang="en-US" sz="2000" i="1" dirty="0" smtClean="0">
                <a:latin typeface="Times New Roman" pitchFamily="18" charset="0"/>
              </a:rPr>
              <a:t>k </a:t>
            </a:r>
            <a:r>
              <a:rPr lang="en-US" sz="2000" dirty="0" smtClean="0">
                <a:latin typeface="Times New Roman" pitchFamily="18" charset="0"/>
              </a:rPr>
              <a:t>do in parallel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</a:t>
            </a:r>
            <a:r>
              <a:rPr lang="en-US" sz="2000" i="1" dirty="0" err="1" smtClean="0">
                <a:latin typeface="Times New Roman" pitchFamily="18" charset="0"/>
              </a:rPr>
              <a:t>c</a:t>
            </a:r>
            <a:r>
              <a:rPr lang="en-US" sz="1200" i="1" dirty="0" err="1" smtClean="0">
                <a:latin typeface="Times New Roman" pitchFamily="18" charset="0"/>
              </a:rPr>
              <a:t>ij</a:t>
            </a:r>
            <a:r>
              <a:rPr lang="en-US" sz="2000" dirty="0" smtClean="0">
                <a:latin typeface="Times New Roman" pitchFamily="18" charset="0"/>
              </a:rPr>
              <a:t> = 0;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while </a:t>
            </a:r>
            <a:r>
              <a:rPr lang="en-US" sz="2000" i="1" dirty="0" smtClean="0">
                <a:latin typeface="Times New Roman" pitchFamily="18" charset="0"/>
              </a:rPr>
              <a:t>P(</a:t>
            </a:r>
            <a:r>
              <a:rPr lang="en-US" sz="2000" i="1" dirty="0" err="1" smtClean="0">
                <a:latin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</a:rPr>
              <a:t>, j)</a:t>
            </a:r>
            <a:r>
              <a:rPr lang="en-US" sz="2000" dirty="0" smtClean="0">
                <a:latin typeface="Times New Roman" pitchFamily="18" charset="0"/>
              </a:rPr>
              <a:t> receives 2 inputs </a:t>
            </a:r>
            <a:r>
              <a:rPr lang="en-US" sz="2000" i="1" dirty="0" smtClean="0">
                <a:latin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</a:rPr>
              <a:t> and </a:t>
            </a:r>
            <a:r>
              <a:rPr lang="en-US" sz="2000" i="1" dirty="0" smtClean="0">
                <a:latin typeface="Times New Roman" pitchFamily="18" charset="0"/>
              </a:rPr>
              <a:t>b </a:t>
            </a:r>
            <a:r>
              <a:rPr lang="en-US" sz="2000" dirty="0" smtClean="0">
                <a:latin typeface="Times New Roman" pitchFamily="18" charset="0"/>
              </a:rPr>
              <a:t>do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	 </a:t>
            </a:r>
            <a:r>
              <a:rPr lang="en-US" sz="2000" i="1" dirty="0" err="1" smtClean="0">
                <a:latin typeface="Times New Roman" pitchFamily="18" charset="0"/>
              </a:rPr>
              <a:t>c</a:t>
            </a:r>
            <a:r>
              <a:rPr lang="en-US" sz="1200" i="1" dirty="0" err="1" smtClean="0">
                <a:latin typeface="Times New Roman" pitchFamily="18" charset="0"/>
              </a:rPr>
              <a:t>ij</a:t>
            </a:r>
            <a:r>
              <a:rPr lang="en-US" sz="2000" dirty="0" smtClean="0">
                <a:latin typeface="Times New Roman" pitchFamily="18" charset="0"/>
              </a:rPr>
              <a:t> = </a:t>
            </a:r>
            <a:r>
              <a:rPr lang="en-US" sz="2000" i="1" dirty="0" err="1" smtClean="0">
                <a:latin typeface="Times New Roman" pitchFamily="18" charset="0"/>
              </a:rPr>
              <a:t>c</a:t>
            </a:r>
            <a:r>
              <a:rPr lang="en-US" sz="1200" i="1" dirty="0" err="1" smtClean="0">
                <a:latin typeface="Times New Roman" pitchFamily="18" charset="0"/>
              </a:rPr>
              <a:t>ij</a:t>
            </a:r>
            <a:r>
              <a:rPr lang="en-US" sz="2000" dirty="0" smtClean="0">
                <a:latin typeface="Times New Roman" pitchFamily="18" charset="0"/>
              </a:rPr>
              <a:t> + (</a:t>
            </a:r>
            <a:r>
              <a:rPr lang="en-US" sz="2000" i="1" dirty="0" smtClean="0">
                <a:latin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</a:rPr>
              <a:t> * </a:t>
            </a:r>
            <a:r>
              <a:rPr lang="en-US" sz="2000" i="1" dirty="0" smtClean="0">
                <a:latin typeface="Times New Roman" pitchFamily="18" charset="0"/>
              </a:rPr>
              <a:t>b</a:t>
            </a:r>
            <a:r>
              <a:rPr lang="en-US" sz="2000" dirty="0" smtClean="0">
                <a:latin typeface="Times New Roman" pitchFamily="18" charset="0"/>
              </a:rPr>
              <a:t>);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	if </a:t>
            </a:r>
            <a:r>
              <a:rPr lang="en-US" sz="2000" i="1" dirty="0" err="1" smtClean="0">
                <a:latin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</a:rPr>
              <a:t> &lt; m</a:t>
            </a:r>
            <a:r>
              <a:rPr lang="en-US" sz="2000" dirty="0" smtClean="0">
                <a:latin typeface="Times New Roman" pitchFamily="18" charset="0"/>
              </a:rPr>
              <a:t> then send </a:t>
            </a:r>
            <a:r>
              <a:rPr lang="en-US" sz="2000" i="1" dirty="0" smtClean="0">
                <a:latin typeface="Times New Roman" pitchFamily="18" charset="0"/>
              </a:rPr>
              <a:t>b </a:t>
            </a:r>
            <a:r>
              <a:rPr lang="en-US" sz="2000" dirty="0" smtClean="0">
                <a:latin typeface="Times New Roman" pitchFamily="18" charset="0"/>
              </a:rPr>
              <a:t>to </a:t>
            </a:r>
            <a:r>
              <a:rPr lang="en-US" sz="2000" i="1" dirty="0" smtClean="0">
                <a:latin typeface="Times New Roman" pitchFamily="18" charset="0"/>
              </a:rPr>
              <a:t>P(</a:t>
            </a:r>
            <a:r>
              <a:rPr lang="en-US" sz="2000" i="1" dirty="0" err="1" smtClean="0">
                <a:latin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</a:rPr>
              <a:t> +1, j )</a:t>
            </a:r>
            <a:endParaRPr lang="en-US" sz="2000" dirty="0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	end if;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	if  </a:t>
            </a:r>
            <a:r>
              <a:rPr lang="en-US" sz="2000" i="1" dirty="0" smtClean="0">
                <a:latin typeface="Times New Roman" pitchFamily="18" charset="0"/>
              </a:rPr>
              <a:t>j&lt;k </a:t>
            </a:r>
            <a:r>
              <a:rPr lang="en-US" sz="2000" dirty="0" smtClean="0">
                <a:latin typeface="Times New Roman" pitchFamily="18" charset="0"/>
              </a:rPr>
              <a:t>then send </a:t>
            </a:r>
            <a:r>
              <a:rPr lang="en-US" sz="2000" i="1" dirty="0" smtClean="0">
                <a:latin typeface="Times New Roman" pitchFamily="18" charset="0"/>
              </a:rPr>
              <a:t>a</a:t>
            </a:r>
            <a:r>
              <a:rPr lang="en-US" sz="2000" dirty="0" smtClean="0">
                <a:latin typeface="Times New Roman" pitchFamily="18" charset="0"/>
              </a:rPr>
              <a:t> to </a:t>
            </a:r>
            <a:r>
              <a:rPr lang="en-US" sz="2000" i="1" dirty="0" smtClean="0">
                <a:latin typeface="Times New Roman" pitchFamily="18" charset="0"/>
              </a:rPr>
              <a:t>P(</a:t>
            </a:r>
            <a:r>
              <a:rPr lang="en-US" sz="2000" i="1" dirty="0" err="1" smtClean="0">
                <a:latin typeface="Times New Roman" pitchFamily="18" charset="0"/>
              </a:rPr>
              <a:t>i</a:t>
            </a:r>
            <a:r>
              <a:rPr lang="en-US" sz="2000" i="1" dirty="0" smtClean="0">
                <a:latin typeface="Times New Roman" pitchFamily="18" charset="0"/>
              </a:rPr>
              <a:t>, j+</a:t>
            </a:r>
            <a:r>
              <a:rPr lang="en-US" sz="2000" dirty="0" smtClean="0">
                <a:latin typeface="Times New Roman" pitchFamily="18" charset="0"/>
              </a:rPr>
              <a:t>1);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	end if;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end while;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	end for;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	end for;</a:t>
            </a:r>
          </a:p>
          <a:p>
            <a:pPr algn="l" eaLnBrk="1" hangingPunct="1">
              <a:lnSpc>
                <a:spcPct val="80000"/>
              </a:lnSpc>
            </a:pPr>
            <a:endParaRPr lang="en-US" sz="2000" dirty="0" smtClean="0">
              <a:latin typeface="Times New Roman" pitchFamily="18" charset="0"/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000" dirty="0" smtClean="0">
                <a:latin typeface="Times New Roman" pitchFamily="18" charset="0"/>
              </a:rPr>
              <a:t>This procedure takes </a:t>
            </a:r>
            <a:r>
              <a:rPr lang="en-US" sz="2000" dirty="0" smtClean="0">
                <a:latin typeface="Times New Roman" pitchFamily="18" charset="0"/>
              </a:rPr>
              <a:t>max(</a:t>
            </a:r>
            <a:r>
              <a:rPr lang="en-US" sz="2000" i="1" dirty="0" err="1" smtClean="0">
                <a:latin typeface="Times New Roman" pitchFamily="18" charset="0"/>
              </a:rPr>
              <a:t>m,</a:t>
            </a:r>
            <a:r>
              <a:rPr lang="en-US" sz="2000" i="1" dirty="0" err="1" smtClean="0">
                <a:latin typeface="Times New Roman" pitchFamily="18" charset="0"/>
              </a:rPr>
              <a:t>k</a:t>
            </a:r>
            <a:r>
              <a:rPr lang="en-US" sz="2000" dirty="0" smtClean="0">
                <a:latin typeface="Times New Roman" pitchFamily="18" charset="0"/>
              </a:rPr>
              <a:t>)</a:t>
            </a:r>
            <a:r>
              <a:rPr lang="en-US" sz="2000" dirty="0" smtClean="0">
                <a:latin typeface="Times New Roman" pitchFamily="18" charset="0"/>
              </a:rPr>
              <a:t>+</a:t>
            </a:r>
            <a:r>
              <a:rPr lang="en-US" sz="2000" i="1" dirty="0" smtClean="0">
                <a:latin typeface="Times New Roman" pitchFamily="18" charset="0"/>
              </a:rPr>
              <a:t>n</a:t>
            </a:r>
            <a:r>
              <a:rPr lang="en-US" sz="2000" dirty="0" smtClean="0">
                <a:latin typeface="Times New Roman" pitchFamily="18" charset="0"/>
              </a:rPr>
              <a:t> steps </a:t>
            </a:r>
            <a:r>
              <a:rPr lang="en-US" sz="2000" smtClean="0">
                <a:latin typeface="Times New Roman" pitchFamily="18" charset="0"/>
              </a:rPr>
              <a:t>(latency).</a:t>
            </a:r>
            <a:r>
              <a:rPr lang="en-US" sz="2000" dirty="0" smtClean="0">
                <a:latin typeface="Times New Roman" pitchFamily="18" charset="0"/>
              </a:rPr>
              <a:t>	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</TotalTime>
  <Words>351</Words>
  <Application>Microsoft Office PowerPoint</Application>
  <PresentationFormat>On-screen Show (4:3)</PresentationFormat>
  <Paragraphs>105</Paragraphs>
  <Slides>8</Slides>
  <Notes>0</Notes>
  <HiddenSlides>5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MATRIX MULTIPLICATION</vt:lpstr>
      <vt:lpstr>MATRIX MULTIPLICATION</vt:lpstr>
      <vt:lpstr>MATRIX MULTIPLICATION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ECGR 6090 R01 and ECGR 8090 R01 Multicore Computing Spring 2008  Instructor: Dr. Arun Ravindran  </dc:title>
  <dc:creator/>
  <cp:lastModifiedBy>amukherj</cp:lastModifiedBy>
  <cp:revision>131</cp:revision>
  <dcterms:created xsi:type="dcterms:W3CDTF">2006-08-16T00:00:00Z</dcterms:created>
  <dcterms:modified xsi:type="dcterms:W3CDTF">2008-02-20T14:30:33Z</dcterms:modified>
</cp:coreProperties>
</file>